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6" r:id="rId4"/>
    <p:sldId id="270" r:id="rId5"/>
    <p:sldId id="259" r:id="rId6"/>
    <p:sldId id="260" r:id="rId7"/>
    <p:sldId id="261" r:id="rId8"/>
    <p:sldId id="262" r:id="rId9"/>
    <p:sldId id="263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9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52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83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43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8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57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1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98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30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5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00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C3F2-A333-4D3D-AA49-3CC2B6E30F2F}" type="datetimeFigureOut">
              <a:rPr lang="en-IN" smtClean="0"/>
              <a:t>20-09-2012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7612A-1568-4E17-B75F-89BBD6C5E8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73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2293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2294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295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3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Asyn. Counters with MOD no. &lt; 2</a:t>
            </a:r>
            <a:r>
              <a:rPr lang="en-US" baseline="50000"/>
              <a:t>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696200" cy="4175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Example (cont’d):</a:t>
            </a:r>
          </a:p>
        </p:txBody>
      </p:sp>
      <p:grpSp>
        <p:nvGrpSpPr>
          <p:cNvPr id="13316" name="Group 4"/>
          <p:cNvGrpSpPr>
            <a:grpSpLocks/>
          </p:cNvGrpSpPr>
          <p:nvPr/>
        </p:nvGrpSpPr>
        <p:grpSpPr bwMode="auto">
          <a:xfrm>
            <a:off x="1295400" y="2438400"/>
            <a:ext cx="7315200" cy="1911350"/>
            <a:chOff x="960" y="1056"/>
            <a:chExt cx="4608" cy="1204"/>
          </a:xfrm>
        </p:grpSpPr>
        <p:grpSp>
          <p:nvGrpSpPr>
            <p:cNvPr id="13317" name="Group 5"/>
            <p:cNvGrpSpPr>
              <a:grpSpLocks/>
            </p:cNvGrpSpPr>
            <p:nvPr/>
          </p:nvGrpSpPr>
          <p:grpSpPr bwMode="auto">
            <a:xfrm>
              <a:off x="2880" y="2016"/>
              <a:ext cx="360" cy="240"/>
              <a:chOff x="2736" y="3504"/>
              <a:chExt cx="360" cy="240"/>
            </a:xfrm>
          </p:grpSpPr>
          <p:sp>
            <p:nvSpPr>
              <p:cNvPr id="13318" name="AutoShape 6"/>
              <p:cNvSpPr>
                <a:spLocks noChangeArrowheads="1"/>
              </p:cNvSpPr>
              <p:nvPr/>
            </p:nvSpPr>
            <p:spPr bwMode="auto">
              <a:xfrm>
                <a:off x="2736" y="3504"/>
                <a:ext cx="288" cy="240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19" name="Oval 7"/>
              <p:cNvSpPr>
                <a:spLocks noChangeArrowheads="1"/>
              </p:cNvSpPr>
              <p:nvPr/>
            </p:nvSpPr>
            <p:spPr bwMode="auto">
              <a:xfrm>
                <a:off x="3024" y="360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 flipV="1">
              <a:off x="2256" y="1920"/>
              <a:ext cx="2064" cy="2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 flipV="1">
              <a:off x="3317" y="1813"/>
              <a:ext cx="0" cy="319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2" name="Line 10"/>
            <p:cNvSpPr>
              <a:spLocks noChangeShapeType="1"/>
            </p:cNvSpPr>
            <p:nvPr/>
          </p:nvSpPr>
          <p:spPr bwMode="auto">
            <a:xfrm flipV="1">
              <a:off x="3247" y="2141"/>
              <a:ext cx="72" cy="2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3" name="Line 11"/>
            <p:cNvSpPr>
              <a:spLocks noChangeShapeType="1"/>
            </p:cNvSpPr>
            <p:nvPr/>
          </p:nvSpPr>
          <p:spPr bwMode="auto">
            <a:xfrm flipV="1">
              <a:off x="2256" y="1824"/>
              <a:ext cx="0" cy="96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 flipV="1">
              <a:off x="4320" y="1824"/>
              <a:ext cx="0" cy="96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5" name="Line 13"/>
            <p:cNvSpPr>
              <a:spLocks noChangeShapeType="1"/>
            </p:cNvSpPr>
            <p:nvPr/>
          </p:nvSpPr>
          <p:spPr bwMode="auto">
            <a:xfrm>
              <a:off x="2736" y="2064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6" name="Oval 14"/>
            <p:cNvSpPr>
              <a:spLocks noChangeArrowheads="1"/>
            </p:cNvSpPr>
            <p:nvPr/>
          </p:nvSpPr>
          <p:spPr bwMode="auto">
            <a:xfrm>
              <a:off x="3292" y="1892"/>
              <a:ext cx="48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 flipH="1" flipV="1">
              <a:off x="2592" y="1440"/>
              <a:ext cx="2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8" name="Line 16"/>
            <p:cNvSpPr>
              <a:spLocks noChangeShapeType="1"/>
            </p:cNvSpPr>
            <p:nvPr/>
          </p:nvSpPr>
          <p:spPr bwMode="auto">
            <a:xfrm flipH="1" flipV="1">
              <a:off x="3644" y="1438"/>
              <a:ext cx="244" cy="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29" name="Line 17"/>
            <p:cNvSpPr>
              <a:spLocks noChangeShapeType="1"/>
            </p:cNvSpPr>
            <p:nvPr/>
          </p:nvSpPr>
          <p:spPr bwMode="auto">
            <a:xfrm flipH="1">
              <a:off x="2876" y="1246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30" name="Line 18"/>
            <p:cNvSpPr>
              <a:spLocks noChangeShapeType="1"/>
            </p:cNvSpPr>
            <p:nvPr/>
          </p:nvSpPr>
          <p:spPr bwMode="auto">
            <a:xfrm>
              <a:off x="2876" y="1246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31" name="Line 19"/>
            <p:cNvSpPr>
              <a:spLocks noChangeShapeType="1"/>
            </p:cNvSpPr>
            <p:nvPr/>
          </p:nvSpPr>
          <p:spPr bwMode="auto">
            <a:xfrm flipH="1" flipV="1">
              <a:off x="3888" y="1248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32" name="Line 20"/>
            <p:cNvSpPr>
              <a:spLocks noChangeShapeType="1"/>
            </p:cNvSpPr>
            <p:nvPr/>
          </p:nvSpPr>
          <p:spPr bwMode="auto">
            <a:xfrm flipH="1" flipV="1">
              <a:off x="3888" y="1248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33" name="Line 21"/>
            <p:cNvSpPr>
              <a:spLocks noChangeShapeType="1"/>
            </p:cNvSpPr>
            <p:nvPr/>
          </p:nvSpPr>
          <p:spPr bwMode="auto">
            <a:xfrm flipH="1" flipV="1">
              <a:off x="4656" y="1440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3334" name="Group 22"/>
            <p:cNvGrpSpPr>
              <a:grpSpLocks/>
            </p:cNvGrpSpPr>
            <p:nvPr/>
          </p:nvGrpSpPr>
          <p:grpSpPr bwMode="auto">
            <a:xfrm>
              <a:off x="4896" y="1344"/>
              <a:ext cx="672" cy="144"/>
              <a:chOff x="4848" y="2832"/>
              <a:chExt cx="672" cy="144"/>
            </a:xfrm>
          </p:grpSpPr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>
                <a:off x="4944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6" name="Line 24"/>
              <p:cNvSpPr>
                <a:spLocks noChangeShapeType="1"/>
              </p:cNvSpPr>
              <p:nvPr/>
            </p:nvSpPr>
            <p:spPr bwMode="auto">
              <a:xfrm>
                <a:off x="4944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7" name="Line 25"/>
              <p:cNvSpPr>
                <a:spLocks noChangeShapeType="1"/>
              </p:cNvSpPr>
              <p:nvPr/>
            </p:nvSpPr>
            <p:spPr bwMode="auto">
              <a:xfrm flipH="1">
                <a:off x="5040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 flipV="1">
                <a:off x="4848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9" name="Line 27"/>
              <p:cNvSpPr>
                <a:spLocks noChangeShapeType="1"/>
              </p:cNvSpPr>
              <p:nvPr/>
            </p:nvSpPr>
            <p:spPr bwMode="auto">
              <a:xfrm flipH="1">
                <a:off x="5136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0" name="Line 28"/>
              <p:cNvSpPr>
                <a:spLocks noChangeShapeType="1"/>
              </p:cNvSpPr>
              <p:nvPr/>
            </p:nvSpPr>
            <p:spPr bwMode="auto">
              <a:xfrm flipV="1">
                <a:off x="5136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1" name="Line 29"/>
              <p:cNvSpPr>
                <a:spLocks noChangeShapeType="1"/>
              </p:cNvSpPr>
              <p:nvPr/>
            </p:nvSpPr>
            <p:spPr bwMode="auto">
              <a:xfrm>
                <a:off x="5232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2" name="Line 30"/>
              <p:cNvSpPr>
                <a:spLocks noChangeShapeType="1"/>
              </p:cNvSpPr>
              <p:nvPr/>
            </p:nvSpPr>
            <p:spPr bwMode="auto">
              <a:xfrm>
                <a:off x="5040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H="1">
                <a:off x="5328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4" name="Line 32"/>
              <p:cNvSpPr>
                <a:spLocks noChangeShapeType="1"/>
              </p:cNvSpPr>
              <p:nvPr/>
            </p:nvSpPr>
            <p:spPr bwMode="auto">
              <a:xfrm>
                <a:off x="5328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5" name="Line 33"/>
              <p:cNvSpPr>
                <a:spLocks noChangeShapeType="1"/>
              </p:cNvSpPr>
              <p:nvPr/>
            </p:nvSpPr>
            <p:spPr bwMode="auto">
              <a:xfrm flipH="1">
                <a:off x="5424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>
                <a:off x="5232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47" name="Line 35"/>
              <p:cNvSpPr>
                <a:spLocks noChangeShapeType="1"/>
              </p:cNvSpPr>
              <p:nvPr/>
            </p:nvSpPr>
            <p:spPr bwMode="auto">
              <a:xfrm>
                <a:off x="5424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3348" name="Group 36"/>
            <p:cNvGrpSpPr>
              <a:grpSpLocks/>
            </p:cNvGrpSpPr>
            <p:nvPr/>
          </p:nvGrpSpPr>
          <p:grpSpPr bwMode="auto">
            <a:xfrm>
              <a:off x="4023" y="1175"/>
              <a:ext cx="623" cy="648"/>
              <a:chOff x="3673" y="2640"/>
              <a:chExt cx="623" cy="648"/>
            </a:xfrm>
          </p:grpSpPr>
          <p:sp>
            <p:nvSpPr>
              <p:cNvPr id="13349" name="Text Box 37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3350" name="Rectangle 38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51" name="Text Box 39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3352" name="Text Box 40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3353" name="AutoShape 41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54" name="Text Box 42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55" name="Text Box 43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56" name="Line 44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57" name="Text Box 45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3358" name="Text Box 46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3359" name="Oval 47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60" name="Oval 48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3361" name="Group 49"/>
            <p:cNvGrpSpPr>
              <a:grpSpLocks/>
            </p:cNvGrpSpPr>
            <p:nvPr/>
          </p:nvGrpSpPr>
          <p:grpSpPr bwMode="auto">
            <a:xfrm>
              <a:off x="3011" y="1175"/>
              <a:ext cx="623" cy="648"/>
              <a:chOff x="3673" y="2640"/>
              <a:chExt cx="623" cy="648"/>
            </a:xfrm>
          </p:grpSpPr>
          <p:sp>
            <p:nvSpPr>
              <p:cNvPr id="13362" name="Text Box 50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3363" name="Rectangle 51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64" name="Text Box 52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3365" name="Text Box 53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3366" name="AutoShape 54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67" name="Text Box 55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68" name="Text Box 56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69" name="Line 57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70" name="Text Box 58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3371" name="Text Box 59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3372" name="Oval 60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73" name="Oval 61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3374" name="Group 62"/>
            <p:cNvGrpSpPr>
              <a:grpSpLocks/>
            </p:cNvGrpSpPr>
            <p:nvPr/>
          </p:nvGrpSpPr>
          <p:grpSpPr bwMode="auto">
            <a:xfrm>
              <a:off x="1959" y="1175"/>
              <a:ext cx="623" cy="648"/>
              <a:chOff x="3673" y="2640"/>
              <a:chExt cx="623" cy="648"/>
            </a:xfrm>
          </p:grpSpPr>
          <p:sp>
            <p:nvSpPr>
              <p:cNvPr id="13375" name="Text Box 63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3376" name="Rectangle 64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77" name="Text Box 65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3378" name="Text Box 66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3379" name="AutoShape 67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80" name="Text Box 68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81" name="Text Box 69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3382" name="Line 70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83" name="Text Box 71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3384" name="Text Box 72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3385" name="Oval 73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86" name="Oval 74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13387" name="Line 75"/>
            <p:cNvSpPr>
              <a:spLocks noChangeShapeType="1"/>
            </p:cNvSpPr>
            <p:nvPr/>
          </p:nvSpPr>
          <p:spPr bwMode="auto">
            <a:xfrm flipV="1">
              <a:off x="1776" y="2208"/>
              <a:ext cx="110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88" name="Text Box 76"/>
            <p:cNvSpPr txBox="1">
              <a:spLocks noChangeArrowheads="1"/>
            </p:cNvSpPr>
            <p:nvPr/>
          </p:nvSpPr>
          <p:spPr bwMode="auto">
            <a:xfrm>
              <a:off x="1824" y="1056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C</a:t>
              </a:r>
            </a:p>
          </p:txBody>
        </p:sp>
        <p:sp>
          <p:nvSpPr>
            <p:cNvPr id="13389" name="Text Box 77"/>
            <p:cNvSpPr txBox="1">
              <a:spLocks noChangeArrowheads="1"/>
            </p:cNvSpPr>
            <p:nvPr/>
          </p:nvSpPr>
          <p:spPr bwMode="auto">
            <a:xfrm>
              <a:off x="2784" y="1056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B</a:t>
              </a:r>
            </a:p>
          </p:txBody>
        </p:sp>
        <p:sp>
          <p:nvSpPr>
            <p:cNvPr id="13390" name="Text Box 78"/>
            <p:cNvSpPr txBox="1">
              <a:spLocks noChangeArrowheads="1"/>
            </p:cNvSpPr>
            <p:nvPr/>
          </p:nvSpPr>
          <p:spPr bwMode="auto">
            <a:xfrm>
              <a:off x="3792" y="1056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A</a:t>
              </a:r>
            </a:p>
          </p:txBody>
        </p:sp>
        <p:sp>
          <p:nvSpPr>
            <p:cNvPr id="13391" name="Line 79"/>
            <p:cNvSpPr>
              <a:spLocks noChangeShapeType="1"/>
            </p:cNvSpPr>
            <p:nvPr/>
          </p:nvSpPr>
          <p:spPr bwMode="auto">
            <a:xfrm flipH="1">
              <a:off x="1776" y="1248"/>
              <a:ext cx="188" cy="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92" name="Text Box 80"/>
            <p:cNvSpPr txBox="1">
              <a:spLocks noChangeArrowheads="1"/>
            </p:cNvSpPr>
            <p:nvPr/>
          </p:nvSpPr>
          <p:spPr bwMode="auto">
            <a:xfrm>
              <a:off x="2714" y="1894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B</a:t>
              </a:r>
            </a:p>
            <a:p>
              <a:pPr eaLnBrk="0" hangingPunct="0"/>
              <a:r>
                <a:rPr lang="en-GB" sz="1600" b="1">
                  <a:latin typeface="Arial" charset="0"/>
                </a:rPr>
                <a:t>C</a:t>
              </a:r>
            </a:p>
          </p:txBody>
        </p:sp>
        <p:sp>
          <p:nvSpPr>
            <p:cNvPr id="13393" name="Line 81"/>
            <p:cNvSpPr>
              <a:spLocks noChangeShapeType="1"/>
            </p:cNvSpPr>
            <p:nvPr/>
          </p:nvSpPr>
          <p:spPr bwMode="auto">
            <a:xfrm>
              <a:off x="1776" y="1248"/>
              <a:ext cx="0" cy="96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94" name="Line 82"/>
            <p:cNvSpPr>
              <a:spLocks noChangeShapeType="1"/>
            </p:cNvSpPr>
            <p:nvPr/>
          </p:nvSpPr>
          <p:spPr bwMode="auto">
            <a:xfrm>
              <a:off x="2736" y="1440"/>
              <a:ext cx="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95" name="Oval 83"/>
            <p:cNvSpPr>
              <a:spLocks noChangeArrowheads="1"/>
            </p:cNvSpPr>
            <p:nvPr/>
          </p:nvSpPr>
          <p:spPr bwMode="auto">
            <a:xfrm>
              <a:off x="2710" y="1413"/>
              <a:ext cx="48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396" name="Text Box 84"/>
            <p:cNvSpPr txBox="1">
              <a:spLocks noChangeArrowheads="1"/>
            </p:cNvSpPr>
            <p:nvPr/>
          </p:nvSpPr>
          <p:spPr bwMode="auto">
            <a:xfrm>
              <a:off x="960" y="1344"/>
              <a:ext cx="72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All </a:t>
              </a:r>
              <a:r>
                <a:rPr lang="en-GB" sz="1800" i="1">
                  <a:latin typeface="Arial" charset="0"/>
                </a:rPr>
                <a:t>J</a:t>
              </a:r>
              <a:r>
                <a:rPr lang="en-GB" sz="1800">
                  <a:latin typeface="Arial" charset="0"/>
                </a:rPr>
                <a:t>, </a:t>
              </a:r>
              <a:r>
                <a:rPr lang="en-GB" sz="1800" i="1">
                  <a:latin typeface="Arial" charset="0"/>
                </a:rPr>
                <a:t>K</a:t>
              </a:r>
              <a:r>
                <a:rPr lang="en-GB" sz="1800">
                  <a:latin typeface="Arial" charset="0"/>
                </a:rPr>
                <a:t> inputs are 1 (HIGH).</a:t>
              </a:r>
            </a:p>
          </p:txBody>
        </p:sp>
      </p:grpSp>
      <p:grpSp>
        <p:nvGrpSpPr>
          <p:cNvPr id="13397" name="Group 85"/>
          <p:cNvGrpSpPr>
            <a:grpSpLocks/>
          </p:cNvGrpSpPr>
          <p:nvPr/>
        </p:nvGrpSpPr>
        <p:grpSpPr bwMode="auto">
          <a:xfrm>
            <a:off x="1143000" y="4600575"/>
            <a:ext cx="5029200" cy="2257425"/>
            <a:chOff x="912" y="2448"/>
            <a:chExt cx="3168" cy="1422"/>
          </a:xfrm>
        </p:grpSpPr>
        <p:sp>
          <p:nvSpPr>
            <p:cNvPr id="13398" name="Text Box 86"/>
            <p:cNvSpPr txBox="1">
              <a:spLocks noChangeArrowheads="1"/>
            </p:cNvSpPr>
            <p:nvPr/>
          </p:nvSpPr>
          <p:spPr bwMode="auto">
            <a:xfrm>
              <a:off x="1392" y="27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A</a:t>
              </a:r>
            </a:p>
          </p:txBody>
        </p:sp>
        <p:sp>
          <p:nvSpPr>
            <p:cNvPr id="13399" name="Text Box 87"/>
            <p:cNvSpPr txBox="1">
              <a:spLocks noChangeArrowheads="1"/>
            </p:cNvSpPr>
            <p:nvPr/>
          </p:nvSpPr>
          <p:spPr bwMode="auto">
            <a:xfrm>
              <a:off x="1392" y="3007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B</a:t>
              </a:r>
            </a:p>
          </p:txBody>
        </p:sp>
        <p:sp>
          <p:nvSpPr>
            <p:cNvPr id="13400" name="Line 88"/>
            <p:cNvSpPr>
              <a:spLocks noChangeShapeType="1"/>
            </p:cNvSpPr>
            <p:nvPr/>
          </p:nvSpPr>
          <p:spPr bwMode="auto">
            <a:xfrm>
              <a:off x="1632" y="2735"/>
              <a:ext cx="10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 flipH="1">
              <a:off x="1728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2" name="Line 90"/>
            <p:cNvSpPr>
              <a:spLocks noChangeShapeType="1"/>
            </p:cNvSpPr>
            <p:nvPr/>
          </p:nvSpPr>
          <p:spPr bwMode="auto">
            <a:xfrm flipV="1">
              <a:off x="1728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3" name="Line 91"/>
            <p:cNvSpPr>
              <a:spLocks noChangeShapeType="1"/>
            </p:cNvSpPr>
            <p:nvPr/>
          </p:nvSpPr>
          <p:spPr bwMode="auto">
            <a:xfrm>
              <a:off x="1824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4" name="Line 92"/>
            <p:cNvSpPr>
              <a:spLocks noChangeShapeType="1"/>
            </p:cNvSpPr>
            <p:nvPr/>
          </p:nvSpPr>
          <p:spPr bwMode="auto">
            <a:xfrm>
              <a:off x="1824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5" name="Text Box 93"/>
            <p:cNvSpPr txBox="1">
              <a:spLocks noChangeArrowheads="1"/>
            </p:cNvSpPr>
            <p:nvPr/>
          </p:nvSpPr>
          <p:spPr bwMode="auto">
            <a:xfrm>
              <a:off x="1728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1</a:t>
              </a:r>
            </a:p>
          </p:txBody>
        </p:sp>
        <p:sp>
          <p:nvSpPr>
            <p:cNvPr id="13406" name="Text Box 94"/>
            <p:cNvSpPr txBox="1">
              <a:spLocks noChangeArrowheads="1"/>
            </p:cNvSpPr>
            <p:nvPr/>
          </p:nvSpPr>
          <p:spPr bwMode="auto">
            <a:xfrm>
              <a:off x="1920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2</a:t>
              </a:r>
            </a:p>
          </p:txBody>
        </p:sp>
        <p:sp>
          <p:nvSpPr>
            <p:cNvPr id="13407" name="Line 95"/>
            <p:cNvSpPr>
              <a:spLocks noChangeShapeType="1"/>
            </p:cNvSpPr>
            <p:nvPr/>
          </p:nvSpPr>
          <p:spPr bwMode="auto">
            <a:xfrm flipH="1">
              <a:off x="1824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8" name="Line 96"/>
            <p:cNvSpPr>
              <a:spLocks noChangeShapeType="1"/>
            </p:cNvSpPr>
            <p:nvPr/>
          </p:nvSpPr>
          <p:spPr bwMode="auto">
            <a:xfrm flipV="1">
              <a:off x="1824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09" name="Line 97"/>
            <p:cNvSpPr>
              <a:spLocks noChangeShapeType="1"/>
            </p:cNvSpPr>
            <p:nvPr/>
          </p:nvSpPr>
          <p:spPr bwMode="auto">
            <a:xfrm flipV="1">
              <a:off x="1632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0" name="Text Box 98"/>
            <p:cNvSpPr txBox="1">
              <a:spLocks noChangeArrowheads="1"/>
            </p:cNvSpPr>
            <p:nvPr/>
          </p:nvSpPr>
          <p:spPr bwMode="auto">
            <a:xfrm>
              <a:off x="1392" y="3247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C</a:t>
              </a:r>
            </a:p>
          </p:txBody>
        </p:sp>
        <p:sp>
          <p:nvSpPr>
            <p:cNvPr id="13411" name="Text Box 99"/>
            <p:cNvSpPr txBox="1">
              <a:spLocks noChangeArrowheads="1"/>
            </p:cNvSpPr>
            <p:nvPr/>
          </p:nvSpPr>
          <p:spPr bwMode="auto">
            <a:xfrm>
              <a:off x="912" y="3504"/>
              <a:ext cx="5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NAND</a:t>
              </a:r>
            </a:p>
            <a:p>
              <a:pPr eaLnBrk="0" hangingPunct="0"/>
              <a:r>
                <a:rPr lang="en-GB" sz="1600" b="1">
                  <a:latin typeface="Arial" charset="0"/>
                </a:rPr>
                <a:t>Output</a:t>
              </a:r>
            </a:p>
          </p:txBody>
        </p:sp>
        <p:sp>
          <p:nvSpPr>
            <p:cNvPr id="13412" name="Text Box 100"/>
            <p:cNvSpPr txBox="1">
              <a:spLocks noChangeArrowheads="1"/>
            </p:cNvSpPr>
            <p:nvPr/>
          </p:nvSpPr>
          <p:spPr bwMode="auto">
            <a:xfrm>
              <a:off x="1392" y="3510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GB" sz="1600" b="1">
                  <a:latin typeface="Arial" charset="0"/>
                </a:rPr>
                <a:t>1</a:t>
              </a:r>
            </a:p>
          </p:txBody>
        </p:sp>
        <p:sp>
          <p:nvSpPr>
            <p:cNvPr id="13413" name="Text Box 101"/>
            <p:cNvSpPr txBox="1">
              <a:spLocks noChangeArrowheads="1"/>
            </p:cNvSpPr>
            <p:nvPr/>
          </p:nvSpPr>
          <p:spPr bwMode="auto">
            <a:xfrm>
              <a:off x="1392" y="364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GB" sz="1600" b="1">
                  <a:latin typeface="Arial" charset="0"/>
                </a:rPr>
                <a:t>0</a:t>
              </a:r>
            </a:p>
          </p:txBody>
        </p:sp>
        <p:sp>
          <p:nvSpPr>
            <p:cNvPr id="13414" name="Line 102"/>
            <p:cNvSpPr>
              <a:spLocks noChangeShapeType="1"/>
            </p:cNvSpPr>
            <p:nvPr/>
          </p:nvSpPr>
          <p:spPr bwMode="auto">
            <a:xfrm flipH="1">
              <a:off x="1920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5" name="Line 103"/>
            <p:cNvSpPr>
              <a:spLocks noChangeShapeType="1"/>
            </p:cNvSpPr>
            <p:nvPr/>
          </p:nvSpPr>
          <p:spPr bwMode="auto">
            <a:xfrm flipV="1">
              <a:off x="1920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6" name="Line 104"/>
            <p:cNvSpPr>
              <a:spLocks noChangeShapeType="1"/>
            </p:cNvSpPr>
            <p:nvPr/>
          </p:nvSpPr>
          <p:spPr bwMode="auto">
            <a:xfrm>
              <a:off x="2016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7" name="Line 105"/>
            <p:cNvSpPr>
              <a:spLocks noChangeShapeType="1"/>
            </p:cNvSpPr>
            <p:nvPr/>
          </p:nvSpPr>
          <p:spPr bwMode="auto">
            <a:xfrm>
              <a:off x="2016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8" name="Line 106"/>
            <p:cNvSpPr>
              <a:spLocks noChangeShapeType="1"/>
            </p:cNvSpPr>
            <p:nvPr/>
          </p:nvSpPr>
          <p:spPr bwMode="auto">
            <a:xfrm flipH="1">
              <a:off x="2112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19" name="Line 107"/>
            <p:cNvSpPr>
              <a:spLocks noChangeShapeType="1"/>
            </p:cNvSpPr>
            <p:nvPr/>
          </p:nvSpPr>
          <p:spPr bwMode="auto">
            <a:xfrm flipV="1">
              <a:off x="2112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0" name="Line 108"/>
            <p:cNvSpPr>
              <a:spLocks noChangeShapeType="1"/>
            </p:cNvSpPr>
            <p:nvPr/>
          </p:nvSpPr>
          <p:spPr bwMode="auto">
            <a:xfrm>
              <a:off x="2208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1" name="Line 109"/>
            <p:cNvSpPr>
              <a:spLocks noChangeShapeType="1"/>
            </p:cNvSpPr>
            <p:nvPr/>
          </p:nvSpPr>
          <p:spPr bwMode="auto">
            <a:xfrm>
              <a:off x="2208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2" name="Line 110"/>
            <p:cNvSpPr>
              <a:spLocks noChangeShapeType="1"/>
            </p:cNvSpPr>
            <p:nvPr/>
          </p:nvSpPr>
          <p:spPr bwMode="auto">
            <a:xfrm flipH="1">
              <a:off x="2304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3" name="Line 111"/>
            <p:cNvSpPr>
              <a:spLocks noChangeShapeType="1"/>
            </p:cNvSpPr>
            <p:nvPr/>
          </p:nvSpPr>
          <p:spPr bwMode="auto">
            <a:xfrm flipV="1">
              <a:off x="2304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4" name="Line 112"/>
            <p:cNvSpPr>
              <a:spLocks noChangeShapeType="1"/>
            </p:cNvSpPr>
            <p:nvPr/>
          </p:nvSpPr>
          <p:spPr bwMode="auto">
            <a:xfrm>
              <a:off x="2400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5" name="Line 113"/>
            <p:cNvSpPr>
              <a:spLocks noChangeShapeType="1"/>
            </p:cNvSpPr>
            <p:nvPr/>
          </p:nvSpPr>
          <p:spPr bwMode="auto">
            <a:xfrm>
              <a:off x="2400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6" name="Line 114"/>
            <p:cNvSpPr>
              <a:spLocks noChangeShapeType="1"/>
            </p:cNvSpPr>
            <p:nvPr/>
          </p:nvSpPr>
          <p:spPr bwMode="auto">
            <a:xfrm flipH="1">
              <a:off x="2496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7" name="Line 115"/>
            <p:cNvSpPr>
              <a:spLocks noChangeShapeType="1"/>
            </p:cNvSpPr>
            <p:nvPr/>
          </p:nvSpPr>
          <p:spPr bwMode="auto">
            <a:xfrm flipV="1">
              <a:off x="2496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8" name="Line 116"/>
            <p:cNvSpPr>
              <a:spLocks noChangeShapeType="1"/>
            </p:cNvSpPr>
            <p:nvPr/>
          </p:nvSpPr>
          <p:spPr bwMode="auto">
            <a:xfrm>
              <a:off x="2592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29" name="Line 117"/>
            <p:cNvSpPr>
              <a:spLocks noChangeShapeType="1"/>
            </p:cNvSpPr>
            <p:nvPr/>
          </p:nvSpPr>
          <p:spPr bwMode="auto">
            <a:xfrm>
              <a:off x="2592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0" name="Line 118"/>
            <p:cNvSpPr>
              <a:spLocks noChangeShapeType="1"/>
            </p:cNvSpPr>
            <p:nvPr/>
          </p:nvSpPr>
          <p:spPr bwMode="auto">
            <a:xfrm flipH="1">
              <a:off x="2688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1" name="Line 119"/>
            <p:cNvSpPr>
              <a:spLocks noChangeShapeType="1"/>
            </p:cNvSpPr>
            <p:nvPr/>
          </p:nvSpPr>
          <p:spPr bwMode="auto">
            <a:xfrm flipV="1">
              <a:off x="2688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2" name="Line 120"/>
            <p:cNvSpPr>
              <a:spLocks noChangeShapeType="1"/>
            </p:cNvSpPr>
            <p:nvPr/>
          </p:nvSpPr>
          <p:spPr bwMode="auto">
            <a:xfrm>
              <a:off x="2784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3" name="Line 121"/>
            <p:cNvSpPr>
              <a:spLocks noChangeShapeType="1"/>
            </p:cNvSpPr>
            <p:nvPr/>
          </p:nvSpPr>
          <p:spPr bwMode="auto">
            <a:xfrm>
              <a:off x="2784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4" name="Line 122"/>
            <p:cNvSpPr>
              <a:spLocks noChangeShapeType="1"/>
            </p:cNvSpPr>
            <p:nvPr/>
          </p:nvSpPr>
          <p:spPr bwMode="auto">
            <a:xfrm flipH="1">
              <a:off x="2880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5" name="Line 123"/>
            <p:cNvSpPr>
              <a:spLocks noChangeShapeType="1"/>
            </p:cNvSpPr>
            <p:nvPr/>
          </p:nvSpPr>
          <p:spPr bwMode="auto">
            <a:xfrm flipV="1">
              <a:off x="2880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6" name="Line 124"/>
            <p:cNvSpPr>
              <a:spLocks noChangeShapeType="1"/>
            </p:cNvSpPr>
            <p:nvPr/>
          </p:nvSpPr>
          <p:spPr bwMode="auto">
            <a:xfrm>
              <a:off x="2976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7" name="Line 125"/>
            <p:cNvSpPr>
              <a:spLocks noChangeShapeType="1"/>
            </p:cNvSpPr>
            <p:nvPr/>
          </p:nvSpPr>
          <p:spPr bwMode="auto">
            <a:xfrm>
              <a:off x="2976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8" name="Line 126"/>
            <p:cNvSpPr>
              <a:spLocks noChangeShapeType="1"/>
            </p:cNvSpPr>
            <p:nvPr/>
          </p:nvSpPr>
          <p:spPr bwMode="auto">
            <a:xfrm flipH="1">
              <a:off x="3072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39" name="Line 127"/>
            <p:cNvSpPr>
              <a:spLocks noChangeShapeType="1"/>
            </p:cNvSpPr>
            <p:nvPr/>
          </p:nvSpPr>
          <p:spPr bwMode="auto">
            <a:xfrm flipV="1">
              <a:off x="3072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0" name="Line 128"/>
            <p:cNvSpPr>
              <a:spLocks noChangeShapeType="1"/>
            </p:cNvSpPr>
            <p:nvPr/>
          </p:nvSpPr>
          <p:spPr bwMode="auto">
            <a:xfrm>
              <a:off x="3168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1" name="Line 129"/>
            <p:cNvSpPr>
              <a:spLocks noChangeShapeType="1"/>
            </p:cNvSpPr>
            <p:nvPr/>
          </p:nvSpPr>
          <p:spPr bwMode="auto">
            <a:xfrm>
              <a:off x="3168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2" name="Line 130"/>
            <p:cNvSpPr>
              <a:spLocks noChangeShapeType="1"/>
            </p:cNvSpPr>
            <p:nvPr/>
          </p:nvSpPr>
          <p:spPr bwMode="auto">
            <a:xfrm flipH="1">
              <a:off x="3264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3" name="Line 131"/>
            <p:cNvSpPr>
              <a:spLocks noChangeShapeType="1"/>
            </p:cNvSpPr>
            <p:nvPr/>
          </p:nvSpPr>
          <p:spPr bwMode="auto">
            <a:xfrm flipV="1">
              <a:off x="3264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4" name="Line 132"/>
            <p:cNvSpPr>
              <a:spLocks noChangeShapeType="1"/>
            </p:cNvSpPr>
            <p:nvPr/>
          </p:nvSpPr>
          <p:spPr bwMode="auto">
            <a:xfrm>
              <a:off x="3360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5" name="Line 133"/>
            <p:cNvSpPr>
              <a:spLocks noChangeShapeType="1"/>
            </p:cNvSpPr>
            <p:nvPr/>
          </p:nvSpPr>
          <p:spPr bwMode="auto">
            <a:xfrm>
              <a:off x="3360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6" name="Line 134"/>
            <p:cNvSpPr>
              <a:spLocks noChangeShapeType="1"/>
            </p:cNvSpPr>
            <p:nvPr/>
          </p:nvSpPr>
          <p:spPr bwMode="auto">
            <a:xfrm flipH="1">
              <a:off x="3456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7" name="Line 135"/>
            <p:cNvSpPr>
              <a:spLocks noChangeShapeType="1"/>
            </p:cNvSpPr>
            <p:nvPr/>
          </p:nvSpPr>
          <p:spPr bwMode="auto">
            <a:xfrm flipV="1">
              <a:off x="3456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8" name="Line 136"/>
            <p:cNvSpPr>
              <a:spLocks noChangeShapeType="1"/>
            </p:cNvSpPr>
            <p:nvPr/>
          </p:nvSpPr>
          <p:spPr bwMode="auto">
            <a:xfrm>
              <a:off x="3552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49" name="Line 137"/>
            <p:cNvSpPr>
              <a:spLocks noChangeShapeType="1"/>
            </p:cNvSpPr>
            <p:nvPr/>
          </p:nvSpPr>
          <p:spPr bwMode="auto">
            <a:xfrm>
              <a:off x="3552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0" name="Line 138"/>
            <p:cNvSpPr>
              <a:spLocks noChangeShapeType="1"/>
            </p:cNvSpPr>
            <p:nvPr/>
          </p:nvSpPr>
          <p:spPr bwMode="auto">
            <a:xfrm flipH="1">
              <a:off x="2016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1" name="Line 139"/>
            <p:cNvSpPr>
              <a:spLocks noChangeShapeType="1"/>
            </p:cNvSpPr>
            <p:nvPr/>
          </p:nvSpPr>
          <p:spPr bwMode="auto">
            <a:xfrm flipV="1">
              <a:off x="2016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2" name="Line 140"/>
            <p:cNvSpPr>
              <a:spLocks noChangeShapeType="1"/>
            </p:cNvSpPr>
            <p:nvPr/>
          </p:nvSpPr>
          <p:spPr bwMode="auto">
            <a:xfrm flipH="1">
              <a:off x="2208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3" name="Line 141"/>
            <p:cNvSpPr>
              <a:spLocks noChangeShapeType="1"/>
            </p:cNvSpPr>
            <p:nvPr/>
          </p:nvSpPr>
          <p:spPr bwMode="auto">
            <a:xfrm flipV="1">
              <a:off x="2208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4" name="Line 142"/>
            <p:cNvSpPr>
              <a:spLocks noChangeShapeType="1"/>
            </p:cNvSpPr>
            <p:nvPr/>
          </p:nvSpPr>
          <p:spPr bwMode="auto">
            <a:xfrm flipH="1">
              <a:off x="2400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5" name="Line 143"/>
            <p:cNvSpPr>
              <a:spLocks noChangeShapeType="1"/>
            </p:cNvSpPr>
            <p:nvPr/>
          </p:nvSpPr>
          <p:spPr bwMode="auto">
            <a:xfrm flipV="1">
              <a:off x="2400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6" name="Line 144"/>
            <p:cNvSpPr>
              <a:spLocks noChangeShapeType="1"/>
            </p:cNvSpPr>
            <p:nvPr/>
          </p:nvSpPr>
          <p:spPr bwMode="auto">
            <a:xfrm flipH="1">
              <a:off x="2592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7" name="Line 145"/>
            <p:cNvSpPr>
              <a:spLocks noChangeShapeType="1"/>
            </p:cNvSpPr>
            <p:nvPr/>
          </p:nvSpPr>
          <p:spPr bwMode="auto">
            <a:xfrm flipV="1">
              <a:off x="2592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8" name="Line 146"/>
            <p:cNvSpPr>
              <a:spLocks noChangeShapeType="1"/>
            </p:cNvSpPr>
            <p:nvPr/>
          </p:nvSpPr>
          <p:spPr bwMode="auto">
            <a:xfrm flipH="1">
              <a:off x="2784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59" name="Line 147"/>
            <p:cNvSpPr>
              <a:spLocks noChangeShapeType="1"/>
            </p:cNvSpPr>
            <p:nvPr/>
          </p:nvSpPr>
          <p:spPr bwMode="auto">
            <a:xfrm flipV="1">
              <a:off x="2784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0" name="Line 148"/>
            <p:cNvSpPr>
              <a:spLocks noChangeShapeType="1"/>
            </p:cNvSpPr>
            <p:nvPr/>
          </p:nvSpPr>
          <p:spPr bwMode="auto">
            <a:xfrm flipH="1">
              <a:off x="2976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1" name="Line 149"/>
            <p:cNvSpPr>
              <a:spLocks noChangeShapeType="1"/>
            </p:cNvSpPr>
            <p:nvPr/>
          </p:nvSpPr>
          <p:spPr bwMode="auto">
            <a:xfrm flipV="1">
              <a:off x="2976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2" name="Line 150"/>
            <p:cNvSpPr>
              <a:spLocks noChangeShapeType="1"/>
            </p:cNvSpPr>
            <p:nvPr/>
          </p:nvSpPr>
          <p:spPr bwMode="auto">
            <a:xfrm flipH="1">
              <a:off x="3168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3" name="Line 151"/>
            <p:cNvSpPr>
              <a:spLocks noChangeShapeType="1"/>
            </p:cNvSpPr>
            <p:nvPr/>
          </p:nvSpPr>
          <p:spPr bwMode="auto">
            <a:xfrm flipV="1">
              <a:off x="3168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4" name="Line 152"/>
            <p:cNvSpPr>
              <a:spLocks noChangeShapeType="1"/>
            </p:cNvSpPr>
            <p:nvPr/>
          </p:nvSpPr>
          <p:spPr bwMode="auto">
            <a:xfrm flipH="1">
              <a:off x="3360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5" name="Line 153"/>
            <p:cNvSpPr>
              <a:spLocks noChangeShapeType="1"/>
            </p:cNvSpPr>
            <p:nvPr/>
          </p:nvSpPr>
          <p:spPr bwMode="auto">
            <a:xfrm flipV="1">
              <a:off x="3360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6" name="Line 154"/>
            <p:cNvSpPr>
              <a:spLocks noChangeShapeType="1"/>
            </p:cNvSpPr>
            <p:nvPr/>
          </p:nvSpPr>
          <p:spPr bwMode="auto">
            <a:xfrm flipH="1">
              <a:off x="3552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7" name="Line 155"/>
            <p:cNvSpPr>
              <a:spLocks noChangeShapeType="1"/>
            </p:cNvSpPr>
            <p:nvPr/>
          </p:nvSpPr>
          <p:spPr bwMode="auto">
            <a:xfrm flipV="1">
              <a:off x="3552" y="2976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68" name="Text Box 156"/>
            <p:cNvSpPr txBox="1">
              <a:spLocks noChangeArrowheads="1"/>
            </p:cNvSpPr>
            <p:nvPr/>
          </p:nvSpPr>
          <p:spPr bwMode="auto">
            <a:xfrm>
              <a:off x="2112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3</a:t>
              </a:r>
            </a:p>
          </p:txBody>
        </p:sp>
        <p:sp>
          <p:nvSpPr>
            <p:cNvPr id="13469" name="Text Box 157"/>
            <p:cNvSpPr txBox="1">
              <a:spLocks noChangeArrowheads="1"/>
            </p:cNvSpPr>
            <p:nvPr/>
          </p:nvSpPr>
          <p:spPr bwMode="auto">
            <a:xfrm>
              <a:off x="2304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4</a:t>
              </a:r>
            </a:p>
          </p:txBody>
        </p:sp>
        <p:sp>
          <p:nvSpPr>
            <p:cNvPr id="13470" name="Text Box 158"/>
            <p:cNvSpPr txBox="1">
              <a:spLocks noChangeArrowheads="1"/>
            </p:cNvSpPr>
            <p:nvPr/>
          </p:nvSpPr>
          <p:spPr bwMode="auto">
            <a:xfrm>
              <a:off x="2496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5</a:t>
              </a:r>
            </a:p>
          </p:txBody>
        </p:sp>
        <p:sp>
          <p:nvSpPr>
            <p:cNvPr id="13471" name="Text Box 159"/>
            <p:cNvSpPr txBox="1">
              <a:spLocks noChangeArrowheads="1"/>
            </p:cNvSpPr>
            <p:nvPr/>
          </p:nvSpPr>
          <p:spPr bwMode="auto">
            <a:xfrm>
              <a:off x="2688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6</a:t>
              </a:r>
            </a:p>
          </p:txBody>
        </p:sp>
        <p:sp>
          <p:nvSpPr>
            <p:cNvPr id="13472" name="Text Box 160"/>
            <p:cNvSpPr txBox="1">
              <a:spLocks noChangeArrowheads="1"/>
            </p:cNvSpPr>
            <p:nvPr/>
          </p:nvSpPr>
          <p:spPr bwMode="auto">
            <a:xfrm>
              <a:off x="2880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7</a:t>
              </a:r>
            </a:p>
          </p:txBody>
        </p:sp>
        <p:sp>
          <p:nvSpPr>
            <p:cNvPr id="13473" name="Text Box 161"/>
            <p:cNvSpPr txBox="1">
              <a:spLocks noChangeArrowheads="1"/>
            </p:cNvSpPr>
            <p:nvPr/>
          </p:nvSpPr>
          <p:spPr bwMode="auto">
            <a:xfrm>
              <a:off x="3072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8</a:t>
              </a:r>
            </a:p>
          </p:txBody>
        </p:sp>
        <p:sp>
          <p:nvSpPr>
            <p:cNvPr id="13474" name="Text Box 162"/>
            <p:cNvSpPr txBox="1">
              <a:spLocks noChangeArrowheads="1"/>
            </p:cNvSpPr>
            <p:nvPr/>
          </p:nvSpPr>
          <p:spPr bwMode="auto">
            <a:xfrm>
              <a:off x="3264" y="2448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9</a:t>
              </a:r>
            </a:p>
          </p:txBody>
        </p:sp>
        <p:sp>
          <p:nvSpPr>
            <p:cNvPr id="13475" name="Text Box 163"/>
            <p:cNvSpPr txBox="1">
              <a:spLocks noChangeArrowheads="1"/>
            </p:cNvSpPr>
            <p:nvPr/>
          </p:nvSpPr>
          <p:spPr bwMode="auto">
            <a:xfrm>
              <a:off x="3456" y="244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10</a:t>
              </a:r>
            </a:p>
          </p:txBody>
        </p:sp>
        <p:sp>
          <p:nvSpPr>
            <p:cNvPr id="13476" name="Text Box 164"/>
            <p:cNvSpPr txBox="1">
              <a:spLocks noChangeArrowheads="1"/>
            </p:cNvSpPr>
            <p:nvPr/>
          </p:nvSpPr>
          <p:spPr bwMode="auto">
            <a:xfrm>
              <a:off x="3648" y="244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11</a:t>
              </a:r>
            </a:p>
          </p:txBody>
        </p:sp>
        <p:sp>
          <p:nvSpPr>
            <p:cNvPr id="13477" name="Text Box 165"/>
            <p:cNvSpPr txBox="1">
              <a:spLocks noChangeArrowheads="1"/>
            </p:cNvSpPr>
            <p:nvPr/>
          </p:nvSpPr>
          <p:spPr bwMode="auto">
            <a:xfrm>
              <a:off x="3840" y="2448"/>
              <a:ext cx="2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400" b="1">
                  <a:latin typeface="Arial" charset="0"/>
                </a:rPr>
                <a:t>12</a:t>
              </a:r>
            </a:p>
          </p:txBody>
        </p:sp>
        <p:sp>
          <p:nvSpPr>
            <p:cNvPr id="13478" name="Line 166"/>
            <p:cNvSpPr>
              <a:spLocks noChangeShapeType="1"/>
            </p:cNvSpPr>
            <p:nvPr/>
          </p:nvSpPr>
          <p:spPr bwMode="auto">
            <a:xfrm flipH="1">
              <a:off x="3648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79" name="Line 167"/>
            <p:cNvSpPr>
              <a:spLocks noChangeShapeType="1"/>
            </p:cNvSpPr>
            <p:nvPr/>
          </p:nvSpPr>
          <p:spPr bwMode="auto">
            <a:xfrm flipV="1">
              <a:off x="3648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0" name="Line 168"/>
            <p:cNvSpPr>
              <a:spLocks noChangeShapeType="1"/>
            </p:cNvSpPr>
            <p:nvPr/>
          </p:nvSpPr>
          <p:spPr bwMode="auto">
            <a:xfrm>
              <a:off x="3744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1" name="Line 169"/>
            <p:cNvSpPr>
              <a:spLocks noChangeShapeType="1"/>
            </p:cNvSpPr>
            <p:nvPr/>
          </p:nvSpPr>
          <p:spPr bwMode="auto">
            <a:xfrm>
              <a:off x="3744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2" name="Line 170"/>
            <p:cNvSpPr>
              <a:spLocks noChangeShapeType="1"/>
            </p:cNvSpPr>
            <p:nvPr/>
          </p:nvSpPr>
          <p:spPr bwMode="auto">
            <a:xfrm flipH="1">
              <a:off x="3840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3" name="Line 171"/>
            <p:cNvSpPr>
              <a:spLocks noChangeShapeType="1"/>
            </p:cNvSpPr>
            <p:nvPr/>
          </p:nvSpPr>
          <p:spPr bwMode="auto">
            <a:xfrm flipV="1">
              <a:off x="3840" y="2592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4" name="Line 172"/>
            <p:cNvSpPr>
              <a:spLocks noChangeShapeType="1"/>
            </p:cNvSpPr>
            <p:nvPr/>
          </p:nvSpPr>
          <p:spPr bwMode="auto">
            <a:xfrm>
              <a:off x="3936" y="259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5" name="Line 173"/>
            <p:cNvSpPr>
              <a:spLocks noChangeShapeType="1"/>
            </p:cNvSpPr>
            <p:nvPr/>
          </p:nvSpPr>
          <p:spPr bwMode="auto">
            <a:xfrm>
              <a:off x="3936" y="273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6" name="Line 174"/>
            <p:cNvSpPr>
              <a:spLocks noChangeShapeType="1"/>
            </p:cNvSpPr>
            <p:nvPr/>
          </p:nvSpPr>
          <p:spPr bwMode="auto">
            <a:xfrm flipH="1">
              <a:off x="3744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7" name="Line 175"/>
            <p:cNvSpPr>
              <a:spLocks noChangeShapeType="1"/>
            </p:cNvSpPr>
            <p:nvPr/>
          </p:nvSpPr>
          <p:spPr bwMode="auto">
            <a:xfrm flipV="1">
              <a:off x="3744" y="2832"/>
              <a:ext cx="19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8" name="Line 176"/>
            <p:cNvSpPr>
              <a:spLocks noChangeShapeType="1"/>
            </p:cNvSpPr>
            <p:nvPr/>
          </p:nvSpPr>
          <p:spPr bwMode="auto">
            <a:xfrm flipH="1">
              <a:off x="3936" y="283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89" name="Line 177"/>
            <p:cNvSpPr>
              <a:spLocks noChangeShapeType="1"/>
            </p:cNvSpPr>
            <p:nvPr/>
          </p:nvSpPr>
          <p:spPr bwMode="auto">
            <a:xfrm flipV="1">
              <a:off x="3936" y="297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0" name="Line 178"/>
            <p:cNvSpPr>
              <a:spLocks noChangeShapeType="1"/>
            </p:cNvSpPr>
            <p:nvPr/>
          </p:nvSpPr>
          <p:spPr bwMode="auto">
            <a:xfrm flipV="1">
              <a:off x="1632" y="3216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1" name="Line 179"/>
            <p:cNvSpPr>
              <a:spLocks noChangeShapeType="1"/>
            </p:cNvSpPr>
            <p:nvPr/>
          </p:nvSpPr>
          <p:spPr bwMode="auto">
            <a:xfrm flipH="1">
              <a:off x="2016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2" name="Line 180"/>
            <p:cNvSpPr>
              <a:spLocks noChangeShapeType="1"/>
            </p:cNvSpPr>
            <p:nvPr/>
          </p:nvSpPr>
          <p:spPr bwMode="auto">
            <a:xfrm flipV="1">
              <a:off x="2016" y="307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3" name="Line 181"/>
            <p:cNvSpPr>
              <a:spLocks noChangeShapeType="1"/>
            </p:cNvSpPr>
            <p:nvPr/>
          </p:nvSpPr>
          <p:spPr bwMode="auto">
            <a:xfrm flipH="1">
              <a:off x="2400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4" name="Line 182"/>
            <p:cNvSpPr>
              <a:spLocks noChangeShapeType="1"/>
            </p:cNvSpPr>
            <p:nvPr/>
          </p:nvSpPr>
          <p:spPr bwMode="auto">
            <a:xfrm flipV="1">
              <a:off x="2400" y="3216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5" name="Line 183"/>
            <p:cNvSpPr>
              <a:spLocks noChangeShapeType="1"/>
            </p:cNvSpPr>
            <p:nvPr/>
          </p:nvSpPr>
          <p:spPr bwMode="auto">
            <a:xfrm flipH="1">
              <a:off x="2784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6" name="Line 184"/>
            <p:cNvSpPr>
              <a:spLocks noChangeShapeType="1"/>
            </p:cNvSpPr>
            <p:nvPr/>
          </p:nvSpPr>
          <p:spPr bwMode="auto">
            <a:xfrm flipV="1">
              <a:off x="2832" y="3216"/>
              <a:ext cx="33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7" name="Line 185"/>
            <p:cNvSpPr>
              <a:spLocks noChangeShapeType="1"/>
            </p:cNvSpPr>
            <p:nvPr/>
          </p:nvSpPr>
          <p:spPr bwMode="auto">
            <a:xfrm flipH="1">
              <a:off x="3168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8" name="Line 186"/>
            <p:cNvSpPr>
              <a:spLocks noChangeShapeType="1"/>
            </p:cNvSpPr>
            <p:nvPr/>
          </p:nvSpPr>
          <p:spPr bwMode="auto">
            <a:xfrm flipV="1">
              <a:off x="3168" y="307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499" name="Line 187"/>
            <p:cNvSpPr>
              <a:spLocks noChangeShapeType="1"/>
            </p:cNvSpPr>
            <p:nvPr/>
          </p:nvSpPr>
          <p:spPr bwMode="auto">
            <a:xfrm flipH="1">
              <a:off x="3552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0" name="Line 188"/>
            <p:cNvSpPr>
              <a:spLocks noChangeShapeType="1"/>
            </p:cNvSpPr>
            <p:nvPr/>
          </p:nvSpPr>
          <p:spPr bwMode="auto">
            <a:xfrm flipV="1">
              <a:off x="3552" y="3216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1" name="Line 189"/>
            <p:cNvSpPr>
              <a:spLocks noChangeShapeType="1"/>
            </p:cNvSpPr>
            <p:nvPr/>
          </p:nvSpPr>
          <p:spPr bwMode="auto">
            <a:xfrm flipH="1">
              <a:off x="3936" y="307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2" name="Line 190"/>
            <p:cNvSpPr>
              <a:spLocks noChangeShapeType="1"/>
            </p:cNvSpPr>
            <p:nvPr/>
          </p:nvSpPr>
          <p:spPr bwMode="auto">
            <a:xfrm flipV="1">
              <a:off x="3984" y="3216"/>
              <a:ext cx="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3" name="Line 191"/>
            <p:cNvSpPr>
              <a:spLocks noChangeShapeType="1"/>
            </p:cNvSpPr>
            <p:nvPr/>
          </p:nvSpPr>
          <p:spPr bwMode="auto">
            <a:xfrm>
              <a:off x="2784" y="3072"/>
              <a:ext cx="48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4" name="Line 192"/>
            <p:cNvSpPr>
              <a:spLocks noChangeShapeType="1"/>
            </p:cNvSpPr>
            <p:nvPr/>
          </p:nvSpPr>
          <p:spPr bwMode="auto">
            <a:xfrm>
              <a:off x="3936" y="3072"/>
              <a:ext cx="48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5" name="Line 193"/>
            <p:cNvSpPr>
              <a:spLocks noChangeShapeType="1"/>
            </p:cNvSpPr>
            <p:nvPr/>
          </p:nvSpPr>
          <p:spPr bwMode="auto">
            <a:xfrm flipV="1">
              <a:off x="1632" y="3456"/>
              <a:ext cx="76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6" name="Line 194"/>
            <p:cNvSpPr>
              <a:spLocks noChangeShapeType="1"/>
            </p:cNvSpPr>
            <p:nvPr/>
          </p:nvSpPr>
          <p:spPr bwMode="auto">
            <a:xfrm flipH="1">
              <a:off x="2400" y="331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7" name="Line 195"/>
            <p:cNvSpPr>
              <a:spLocks noChangeShapeType="1"/>
            </p:cNvSpPr>
            <p:nvPr/>
          </p:nvSpPr>
          <p:spPr bwMode="auto">
            <a:xfrm flipV="1">
              <a:off x="2400" y="331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8" name="Line 196"/>
            <p:cNvSpPr>
              <a:spLocks noChangeShapeType="1"/>
            </p:cNvSpPr>
            <p:nvPr/>
          </p:nvSpPr>
          <p:spPr bwMode="auto">
            <a:xfrm flipH="1">
              <a:off x="2784" y="331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09" name="Line 197"/>
            <p:cNvSpPr>
              <a:spLocks noChangeShapeType="1"/>
            </p:cNvSpPr>
            <p:nvPr/>
          </p:nvSpPr>
          <p:spPr bwMode="auto">
            <a:xfrm flipV="1">
              <a:off x="2784" y="3456"/>
              <a:ext cx="76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0" name="Line 198"/>
            <p:cNvSpPr>
              <a:spLocks noChangeShapeType="1"/>
            </p:cNvSpPr>
            <p:nvPr/>
          </p:nvSpPr>
          <p:spPr bwMode="auto">
            <a:xfrm flipH="1">
              <a:off x="3552" y="331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1" name="Line 199"/>
            <p:cNvSpPr>
              <a:spLocks noChangeShapeType="1"/>
            </p:cNvSpPr>
            <p:nvPr/>
          </p:nvSpPr>
          <p:spPr bwMode="auto">
            <a:xfrm flipV="1">
              <a:off x="3552" y="3312"/>
              <a:ext cx="3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2" name="Line 200"/>
            <p:cNvSpPr>
              <a:spLocks noChangeShapeType="1"/>
            </p:cNvSpPr>
            <p:nvPr/>
          </p:nvSpPr>
          <p:spPr bwMode="auto">
            <a:xfrm flipH="1">
              <a:off x="3936" y="3312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3" name="Line 201"/>
            <p:cNvSpPr>
              <a:spLocks noChangeShapeType="1"/>
            </p:cNvSpPr>
            <p:nvPr/>
          </p:nvSpPr>
          <p:spPr bwMode="auto">
            <a:xfrm flipV="1">
              <a:off x="3936" y="3456"/>
              <a:ext cx="9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4" name="Line 202"/>
            <p:cNvSpPr>
              <a:spLocks noChangeShapeType="1"/>
            </p:cNvSpPr>
            <p:nvPr/>
          </p:nvSpPr>
          <p:spPr bwMode="auto">
            <a:xfrm flipV="1">
              <a:off x="1632" y="3600"/>
              <a:ext cx="115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5" name="Line 203"/>
            <p:cNvSpPr>
              <a:spLocks noChangeShapeType="1"/>
            </p:cNvSpPr>
            <p:nvPr/>
          </p:nvSpPr>
          <p:spPr bwMode="auto">
            <a:xfrm flipH="1">
              <a:off x="2784" y="3600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6" name="Line 204"/>
            <p:cNvSpPr>
              <a:spLocks noChangeShapeType="1"/>
            </p:cNvSpPr>
            <p:nvPr/>
          </p:nvSpPr>
          <p:spPr bwMode="auto">
            <a:xfrm flipV="1">
              <a:off x="2832" y="3600"/>
              <a:ext cx="110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7" name="Line 205"/>
            <p:cNvSpPr>
              <a:spLocks noChangeShapeType="1"/>
            </p:cNvSpPr>
            <p:nvPr/>
          </p:nvSpPr>
          <p:spPr bwMode="auto">
            <a:xfrm flipV="1">
              <a:off x="3984" y="3600"/>
              <a:ext cx="48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8" name="Line 206"/>
            <p:cNvSpPr>
              <a:spLocks noChangeShapeType="1"/>
            </p:cNvSpPr>
            <p:nvPr/>
          </p:nvSpPr>
          <p:spPr bwMode="auto">
            <a:xfrm flipH="1">
              <a:off x="2784" y="3600"/>
              <a:ext cx="48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19" name="Line 207"/>
            <p:cNvSpPr>
              <a:spLocks noChangeShapeType="1"/>
            </p:cNvSpPr>
            <p:nvPr/>
          </p:nvSpPr>
          <p:spPr bwMode="auto">
            <a:xfrm flipH="1">
              <a:off x="3936" y="3600"/>
              <a:ext cx="0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20" name="Line 208"/>
            <p:cNvSpPr>
              <a:spLocks noChangeShapeType="1"/>
            </p:cNvSpPr>
            <p:nvPr/>
          </p:nvSpPr>
          <p:spPr bwMode="auto">
            <a:xfrm flipH="1">
              <a:off x="3936" y="3600"/>
              <a:ext cx="48" cy="1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21" name="Text Box 209"/>
            <p:cNvSpPr txBox="1">
              <a:spLocks noChangeArrowheads="1"/>
            </p:cNvSpPr>
            <p:nvPr/>
          </p:nvSpPr>
          <p:spPr bwMode="auto">
            <a:xfrm>
              <a:off x="1152" y="2544"/>
              <a:ext cx="4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Clock</a:t>
              </a:r>
            </a:p>
          </p:txBody>
        </p:sp>
      </p:grpSp>
      <p:grpSp>
        <p:nvGrpSpPr>
          <p:cNvPr id="13522" name="Group 210"/>
          <p:cNvGrpSpPr>
            <a:grpSpLocks/>
          </p:cNvGrpSpPr>
          <p:nvPr/>
        </p:nvGrpSpPr>
        <p:grpSpPr bwMode="auto">
          <a:xfrm>
            <a:off x="3962400" y="4657725"/>
            <a:ext cx="4884738" cy="2200275"/>
            <a:chOff x="2539" y="2496"/>
            <a:chExt cx="3077" cy="1386"/>
          </a:xfrm>
        </p:grpSpPr>
        <p:sp>
          <p:nvSpPr>
            <p:cNvPr id="13523" name="Text Box 211"/>
            <p:cNvSpPr txBox="1">
              <a:spLocks noChangeArrowheads="1"/>
            </p:cNvSpPr>
            <p:nvPr/>
          </p:nvSpPr>
          <p:spPr bwMode="auto">
            <a:xfrm>
              <a:off x="4080" y="2496"/>
              <a:ext cx="1536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>
                  <a:solidFill>
                    <a:srgbClr val="0000CC"/>
                  </a:solidFill>
                  <a:latin typeface="Arial" charset="0"/>
                </a:rPr>
                <a:t>MOD-6 counter</a:t>
              </a:r>
              <a:r>
                <a:rPr lang="en-GB" sz="2000">
                  <a:latin typeface="Arial" charset="0"/>
                </a:rPr>
                <a:t> produced by clearing (a MOD-8 binary counter) when count of six (110) occurs.</a:t>
              </a:r>
            </a:p>
          </p:txBody>
        </p:sp>
        <p:sp>
          <p:nvSpPr>
            <p:cNvPr id="13524" name="Oval 212"/>
            <p:cNvSpPr>
              <a:spLocks noChangeArrowheads="1"/>
            </p:cNvSpPr>
            <p:nvPr/>
          </p:nvSpPr>
          <p:spPr bwMode="auto">
            <a:xfrm>
              <a:off x="2539" y="2767"/>
              <a:ext cx="144" cy="1104"/>
            </a:xfrm>
            <a:prstGeom prst="ellipse">
              <a:avLst/>
            </a:prstGeom>
            <a:noFill/>
            <a:ln w="19050">
              <a:solidFill>
                <a:srgbClr val="99003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525" name="Oval 213"/>
            <p:cNvSpPr>
              <a:spLocks noChangeArrowheads="1"/>
            </p:cNvSpPr>
            <p:nvPr/>
          </p:nvSpPr>
          <p:spPr bwMode="auto">
            <a:xfrm>
              <a:off x="3681" y="2778"/>
              <a:ext cx="144" cy="1104"/>
            </a:xfrm>
            <a:prstGeom prst="ellipse">
              <a:avLst/>
            </a:prstGeom>
            <a:noFill/>
            <a:ln w="19050">
              <a:solidFill>
                <a:srgbClr val="99003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3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Counters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3835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>
                <a:solidFill>
                  <a:srgbClr val="0000CC"/>
                </a:solidFill>
              </a:rPr>
              <a:t>Counters</a:t>
            </a:r>
            <a:r>
              <a:rPr lang="en-US" sz="2800"/>
              <a:t> are circuits that cycle through a specified number of states.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Two types of counters:</a:t>
            </a:r>
          </a:p>
          <a:p>
            <a:pPr lvl="1">
              <a:lnSpc>
                <a:spcPct val="90000"/>
              </a:lnSpc>
              <a:buSzPct val="90000"/>
              <a:buFont typeface="Wingdings" pitchFamily="1" charset="2"/>
              <a:buChar char="v"/>
            </a:pPr>
            <a:r>
              <a:rPr lang="en-US" sz="2400"/>
              <a:t>synchronous (parallel) counters</a:t>
            </a:r>
          </a:p>
          <a:p>
            <a:pPr lvl="1">
              <a:lnSpc>
                <a:spcPct val="90000"/>
              </a:lnSpc>
              <a:buSzPct val="90000"/>
              <a:buFont typeface="Wingdings" pitchFamily="1" charset="2"/>
              <a:buChar char="v"/>
            </a:pPr>
            <a:r>
              <a:rPr lang="en-US" sz="2400"/>
              <a:t>asynchronous (ripple) counters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Ripple counters allow some flip-flop outputs to be used as a source of clock for other flip-flops.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Synchronous counters apply the same clock to all flip-flops.</a:t>
            </a:r>
          </a:p>
        </p:txBody>
      </p:sp>
    </p:spTree>
    <p:extLst>
      <p:ext uri="{BB962C8B-B14F-4D97-AF65-F5344CB8AC3E}">
        <p14:creationId xmlns:p14="http://schemas.microsoft.com/office/powerpoint/2010/main" val="41324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(Ripple) Counters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>
                <a:solidFill>
                  <a:srgbClr val="0000CC"/>
                </a:solidFill>
              </a:rPr>
              <a:t>Asynchronous counters</a:t>
            </a:r>
            <a:r>
              <a:rPr lang="en-US" sz="2800"/>
              <a:t>: the flip-flops do not change states at exactly the same time as they do not have a common clock pulse.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Also known as </a:t>
            </a:r>
            <a:r>
              <a:rPr lang="en-US" sz="2800">
                <a:solidFill>
                  <a:srgbClr val="0000CC"/>
                </a:solidFill>
              </a:rPr>
              <a:t>ripple counters</a:t>
            </a:r>
            <a:r>
              <a:rPr lang="en-US" sz="2800"/>
              <a:t>, as the input clock pulse “ripples” through the counter – cumulative delay is a drawback.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 i="1"/>
              <a:t>n</a:t>
            </a:r>
            <a:r>
              <a:rPr lang="en-US" sz="2800"/>
              <a:t> flip-flops </a:t>
            </a:r>
            <a:r>
              <a:rPr lang="en-US" sz="2800">
                <a:sym typeface="Symbol" pitchFamily="18" charset="2"/>
              </a:rPr>
              <a:t></a:t>
            </a:r>
            <a:r>
              <a:rPr lang="en-US" sz="2800"/>
              <a:t> a MOD (modulus) 2</a:t>
            </a:r>
            <a:r>
              <a:rPr lang="en-US" sz="2800" i="1" baseline="50000"/>
              <a:t>n</a:t>
            </a:r>
            <a:r>
              <a:rPr lang="en-US" sz="2800"/>
              <a:t> counter.  (Note: A MOD-</a:t>
            </a:r>
            <a:r>
              <a:rPr lang="en-US" sz="2800" i="1"/>
              <a:t>x</a:t>
            </a:r>
            <a:r>
              <a:rPr lang="en-US" sz="2800"/>
              <a:t> counter cycles through </a:t>
            </a:r>
            <a:r>
              <a:rPr lang="en-US" sz="2800" i="1"/>
              <a:t>x</a:t>
            </a:r>
            <a:r>
              <a:rPr lang="en-US" sz="2800"/>
              <a:t> states.)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Output of the last flip-flop (MSB) divides the input clock frequency by the MOD number of the counter, hence a counter is also a </a:t>
            </a:r>
            <a:r>
              <a:rPr lang="en-US" sz="2800" i="1"/>
              <a:t>frequency divider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853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Asyn. Counters with MOD no. &lt; 2</a:t>
            </a:r>
            <a:r>
              <a:rPr lang="en-US" baseline="50000"/>
              <a:t>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696200" cy="2371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States may be skipped resulting in a </a:t>
            </a:r>
            <a:r>
              <a:rPr lang="en-US" sz="2800">
                <a:solidFill>
                  <a:srgbClr val="0000CC"/>
                </a:solidFill>
              </a:rPr>
              <a:t>truncated sequence</a:t>
            </a:r>
            <a:r>
              <a:rPr lang="en-US" sz="2800"/>
              <a:t>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Technique: force counter to </a:t>
            </a:r>
            <a:r>
              <a:rPr lang="en-US" sz="2800" i="1"/>
              <a:t>recycle before going through all of the states</a:t>
            </a:r>
            <a:r>
              <a:rPr lang="en-US" sz="2800"/>
              <a:t> in the binary sequence.</a:t>
            </a:r>
          </a:p>
          <a:p>
            <a:pPr>
              <a:lnSpc>
                <a:spcPct val="90000"/>
              </a:lnSpc>
              <a:spcBef>
                <a:spcPct val="40000"/>
              </a:spcBef>
              <a:buSzPct val="120000"/>
              <a:buFont typeface="Wingdings" pitchFamily="1" charset="2"/>
              <a:buChar char="§"/>
            </a:pPr>
            <a:r>
              <a:rPr lang="en-US" sz="2800"/>
              <a:t>Example: Given the following circuit, determine the counting sequence (and hence the modulus no.)</a:t>
            </a: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1371600" y="4648200"/>
            <a:ext cx="7315200" cy="1911350"/>
            <a:chOff x="912" y="2592"/>
            <a:chExt cx="4608" cy="1204"/>
          </a:xfrm>
        </p:grpSpPr>
        <p:grpSp>
          <p:nvGrpSpPr>
            <p:cNvPr id="12293" name="Group 5"/>
            <p:cNvGrpSpPr>
              <a:grpSpLocks/>
            </p:cNvGrpSpPr>
            <p:nvPr/>
          </p:nvGrpSpPr>
          <p:grpSpPr bwMode="auto">
            <a:xfrm>
              <a:off x="2832" y="3552"/>
              <a:ext cx="360" cy="240"/>
              <a:chOff x="2736" y="3504"/>
              <a:chExt cx="360" cy="240"/>
            </a:xfrm>
          </p:grpSpPr>
          <p:sp>
            <p:nvSpPr>
              <p:cNvPr id="12294" name="AutoShape 6"/>
              <p:cNvSpPr>
                <a:spLocks noChangeArrowheads="1"/>
              </p:cNvSpPr>
              <p:nvPr/>
            </p:nvSpPr>
            <p:spPr bwMode="auto">
              <a:xfrm>
                <a:off x="2736" y="3504"/>
                <a:ext cx="288" cy="240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295" name="Oval 7"/>
              <p:cNvSpPr>
                <a:spLocks noChangeArrowheads="1"/>
              </p:cNvSpPr>
              <p:nvPr/>
            </p:nvSpPr>
            <p:spPr bwMode="auto">
              <a:xfrm>
                <a:off x="3024" y="360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 flipV="1">
              <a:off x="2208" y="3456"/>
              <a:ext cx="2064" cy="2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7" name="Line 9"/>
            <p:cNvSpPr>
              <a:spLocks noChangeShapeType="1"/>
            </p:cNvSpPr>
            <p:nvPr/>
          </p:nvSpPr>
          <p:spPr bwMode="auto">
            <a:xfrm flipV="1">
              <a:off x="3269" y="3349"/>
              <a:ext cx="0" cy="319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8" name="Line 10"/>
            <p:cNvSpPr>
              <a:spLocks noChangeShapeType="1"/>
            </p:cNvSpPr>
            <p:nvPr/>
          </p:nvSpPr>
          <p:spPr bwMode="auto">
            <a:xfrm flipV="1">
              <a:off x="3199" y="3677"/>
              <a:ext cx="72" cy="2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 flipV="1">
              <a:off x="2208" y="3360"/>
              <a:ext cx="0" cy="96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 flipV="1">
              <a:off x="4272" y="3360"/>
              <a:ext cx="0" cy="96"/>
            </a:xfrm>
            <a:prstGeom prst="line">
              <a:avLst/>
            </a:prstGeom>
            <a:noFill/>
            <a:ln w="15875">
              <a:solidFill>
                <a:srgbClr val="0000CC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>
              <a:off x="2688" y="3600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2" name="Oval 14"/>
            <p:cNvSpPr>
              <a:spLocks noChangeArrowheads="1"/>
            </p:cNvSpPr>
            <p:nvPr/>
          </p:nvSpPr>
          <p:spPr bwMode="auto">
            <a:xfrm>
              <a:off x="3244" y="3428"/>
              <a:ext cx="48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3" name="Line 15"/>
            <p:cNvSpPr>
              <a:spLocks noChangeShapeType="1"/>
            </p:cNvSpPr>
            <p:nvPr/>
          </p:nvSpPr>
          <p:spPr bwMode="auto">
            <a:xfrm flipH="1" flipV="1">
              <a:off x="2544" y="2976"/>
              <a:ext cx="28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H="1" flipV="1">
              <a:off x="3596" y="2974"/>
              <a:ext cx="244" cy="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 flipH="1">
              <a:off x="2828" y="2782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6" name="Line 18"/>
            <p:cNvSpPr>
              <a:spLocks noChangeShapeType="1"/>
            </p:cNvSpPr>
            <p:nvPr/>
          </p:nvSpPr>
          <p:spPr bwMode="auto">
            <a:xfrm>
              <a:off x="2828" y="2782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 flipH="1" flipV="1">
              <a:off x="3840" y="2784"/>
              <a:ext cx="14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8" name="Line 20"/>
            <p:cNvSpPr>
              <a:spLocks noChangeShapeType="1"/>
            </p:cNvSpPr>
            <p:nvPr/>
          </p:nvSpPr>
          <p:spPr bwMode="auto">
            <a:xfrm flipH="1" flipV="1">
              <a:off x="3840" y="2784"/>
              <a:ext cx="0" cy="1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 flipH="1" flipV="1">
              <a:off x="4608" y="2976"/>
              <a:ext cx="24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12310" name="Group 22"/>
            <p:cNvGrpSpPr>
              <a:grpSpLocks/>
            </p:cNvGrpSpPr>
            <p:nvPr/>
          </p:nvGrpSpPr>
          <p:grpSpPr bwMode="auto">
            <a:xfrm>
              <a:off x="4848" y="2880"/>
              <a:ext cx="672" cy="144"/>
              <a:chOff x="4848" y="2832"/>
              <a:chExt cx="672" cy="144"/>
            </a:xfrm>
          </p:grpSpPr>
          <p:sp>
            <p:nvSpPr>
              <p:cNvPr id="12311" name="Line 23"/>
              <p:cNvSpPr>
                <a:spLocks noChangeShapeType="1"/>
              </p:cNvSpPr>
              <p:nvPr/>
            </p:nvSpPr>
            <p:spPr bwMode="auto">
              <a:xfrm>
                <a:off x="4944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2" name="Line 24"/>
              <p:cNvSpPr>
                <a:spLocks noChangeShapeType="1"/>
              </p:cNvSpPr>
              <p:nvPr/>
            </p:nvSpPr>
            <p:spPr bwMode="auto">
              <a:xfrm>
                <a:off x="4944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3" name="Line 25"/>
              <p:cNvSpPr>
                <a:spLocks noChangeShapeType="1"/>
              </p:cNvSpPr>
              <p:nvPr/>
            </p:nvSpPr>
            <p:spPr bwMode="auto">
              <a:xfrm flipH="1">
                <a:off x="5040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4" name="Line 26"/>
              <p:cNvSpPr>
                <a:spLocks noChangeShapeType="1"/>
              </p:cNvSpPr>
              <p:nvPr/>
            </p:nvSpPr>
            <p:spPr bwMode="auto">
              <a:xfrm flipV="1">
                <a:off x="4848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5" name="Line 27"/>
              <p:cNvSpPr>
                <a:spLocks noChangeShapeType="1"/>
              </p:cNvSpPr>
              <p:nvPr/>
            </p:nvSpPr>
            <p:spPr bwMode="auto">
              <a:xfrm flipH="1">
                <a:off x="5136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6" name="Line 28"/>
              <p:cNvSpPr>
                <a:spLocks noChangeShapeType="1"/>
              </p:cNvSpPr>
              <p:nvPr/>
            </p:nvSpPr>
            <p:spPr bwMode="auto">
              <a:xfrm flipV="1">
                <a:off x="5136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7" name="Line 29"/>
              <p:cNvSpPr>
                <a:spLocks noChangeShapeType="1"/>
              </p:cNvSpPr>
              <p:nvPr/>
            </p:nvSpPr>
            <p:spPr bwMode="auto">
              <a:xfrm>
                <a:off x="5232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8" name="Line 30"/>
              <p:cNvSpPr>
                <a:spLocks noChangeShapeType="1"/>
              </p:cNvSpPr>
              <p:nvPr/>
            </p:nvSpPr>
            <p:spPr bwMode="auto">
              <a:xfrm>
                <a:off x="5040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19" name="Line 31"/>
              <p:cNvSpPr>
                <a:spLocks noChangeShapeType="1"/>
              </p:cNvSpPr>
              <p:nvPr/>
            </p:nvSpPr>
            <p:spPr bwMode="auto">
              <a:xfrm flipH="1">
                <a:off x="5328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20" name="Line 32"/>
              <p:cNvSpPr>
                <a:spLocks noChangeShapeType="1"/>
              </p:cNvSpPr>
              <p:nvPr/>
            </p:nvSpPr>
            <p:spPr bwMode="auto">
              <a:xfrm>
                <a:off x="5328" y="2832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21" name="Line 33"/>
              <p:cNvSpPr>
                <a:spLocks noChangeShapeType="1"/>
              </p:cNvSpPr>
              <p:nvPr/>
            </p:nvSpPr>
            <p:spPr bwMode="auto">
              <a:xfrm flipH="1">
                <a:off x="5424" y="2832"/>
                <a:ext cx="0" cy="144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22" name="Line 34"/>
              <p:cNvSpPr>
                <a:spLocks noChangeShapeType="1"/>
              </p:cNvSpPr>
              <p:nvPr/>
            </p:nvSpPr>
            <p:spPr bwMode="auto">
              <a:xfrm>
                <a:off x="5232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23" name="Line 35"/>
              <p:cNvSpPr>
                <a:spLocks noChangeShapeType="1"/>
              </p:cNvSpPr>
              <p:nvPr/>
            </p:nvSpPr>
            <p:spPr bwMode="auto">
              <a:xfrm>
                <a:off x="5424" y="2976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2324" name="Group 36"/>
            <p:cNvGrpSpPr>
              <a:grpSpLocks/>
            </p:cNvGrpSpPr>
            <p:nvPr/>
          </p:nvGrpSpPr>
          <p:grpSpPr bwMode="auto">
            <a:xfrm>
              <a:off x="3975" y="2711"/>
              <a:ext cx="623" cy="648"/>
              <a:chOff x="3673" y="2640"/>
              <a:chExt cx="623" cy="648"/>
            </a:xfrm>
          </p:grpSpPr>
          <p:sp>
            <p:nvSpPr>
              <p:cNvPr id="12325" name="Text Box 37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2326" name="Rectangle 38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27" name="Text Box 39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2328" name="Text Box 40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2329" name="AutoShape 41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30" name="Text Box 42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31" name="Text Box 43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32" name="Line 44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33" name="Text Box 45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2334" name="Text Box 46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2335" name="Oval 47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36" name="Oval 48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2337" name="Group 49"/>
            <p:cNvGrpSpPr>
              <a:grpSpLocks/>
            </p:cNvGrpSpPr>
            <p:nvPr/>
          </p:nvGrpSpPr>
          <p:grpSpPr bwMode="auto">
            <a:xfrm>
              <a:off x="2963" y="2711"/>
              <a:ext cx="623" cy="648"/>
              <a:chOff x="3673" y="2640"/>
              <a:chExt cx="623" cy="648"/>
            </a:xfrm>
          </p:grpSpPr>
          <p:sp>
            <p:nvSpPr>
              <p:cNvPr id="12338" name="Text Box 50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2339" name="Rectangle 51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40" name="Text Box 52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2341" name="Text Box 53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2342" name="AutoShape 54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43" name="Text Box 55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44" name="Text Box 56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45" name="Line 57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46" name="Text Box 58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2347" name="Text Box 59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2348" name="Oval 60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49" name="Oval 61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2350" name="Group 62"/>
            <p:cNvGrpSpPr>
              <a:grpSpLocks/>
            </p:cNvGrpSpPr>
            <p:nvPr/>
          </p:nvGrpSpPr>
          <p:grpSpPr bwMode="auto">
            <a:xfrm>
              <a:off x="1911" y="2711"/>
              <a:ext cx="623" cy="648"/>
              <a:chOff x="3673" y="2640"/>
              <a:chExt cx="623" cy="648"/>
            </a:xfrm>
          </p:grpSpPr>
          <p:sp>
            <p:nvSpPr>
              <p:cNvPr id="12351" name="Text Box 63"/>
              <p:cNvSpPr txBox="1">
                <a:spLocks noChangeArrowheads="1"/>
              </p:cNvSpPr>
              <p:nvPr/>
            </p:nvSpPr>
            <p:spPr bwMode="auto">
              <a:xfrm flipH="1">
                <a:off x="4074" y="2968"/>
                <a:ext cx="19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K</a:t>
                </a:r>
              </a:p>
            </p:txBody>
          </p:sp>
          <p:sp>
            <p:nvSpPr>
              <p:cNvPr id="12352" name="Rectangle 64"/>
              <p:cNvSpPr>
                <a:spLocks noChangeArrowheads="1"/>
              </p:cNvSpPr>
              <p:nvPr/>
            </p:nvSpPr>
            <p:spPr bwMode="auto">
              <a:xfrm flipH="1">
                <a:off x="3696" y="2640"/>
                <a:ext cx="528" cy="5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53" name="Text Box 65"/>
              <p:cNvSpPr txBox="1">
                <a:spLocks noChangeArrowheads="1"/>
              </p:cNvSpPr>
              <p:nvPr/>
            </p:nvSpPr>
            <p:spPr bwMode="auto">
              <a:xfrm flipH="1">
                <a:off x="4081" y="26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J</a:t>
                </a:r>
              </a:p>
            </p:txBody>
          </p:sp>
          <p:sp>
            <p:nvSpPr>
              <p:cNvPr id="12354" name="Text Box 66"/>
              <p:cNvSpPr txBox="1">
                <a:spLocks noChangeArrowheads="1"/>
              </p:cNvSpPr>
              <p:nvPr/>
            </p:nvSpPr>
            <p:spPr bwMode="auto">
              <a:xfrm flipH="1">
                <a:off x="3677" y="2971"/>
                <a:ext cx="2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endParaRPr lang="en-GB" sz="1400" b="1" i="1">
                  <a:latin typeface="Arial" charset="0"/>
                </a:endParaRPr>
              </a:p>
            </p:txBody>
          </p:sp>
          <p:sp>
            <p:nvSpPr>
              <p:cNvPr id="12355" name="AutoShape 67"/>
              <p:cNvSpPr>
                <a:spLocks noChangeArrowheads="1"/>
              </p:cNvSpPr>
              <p:nvPr/>
            </p:nvSpPr>
            <p:spPr bwMode="auto">
              <a:xfrm rot="16200000" flipH="1">
                <a:off x="4151" y="2887"/>
                <a:ext cx="96" cy="48"/>
              </a:xfrm>
              <a:prstGeom prst="triangle">
                <a:avLst>
                  <a:gd name="adj" fmla="val 50000"/>
                </a:avLst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56" name="Text Box 68"/>
              <p:cNvSpPr txBox="1">
                <a:spLocks noChangeArrowheads="1"/>
              </p:cNvSpPr>
              <p:nvPr/>
            </p:nvSpPr>
            <p:spPr bwMode="auto">
              <a:xfrm flipH="1">
                <a:off x="3673" y="2640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57" name="Text Box 69"/>
              <p:cNvSpPr txBox="1">
                <a:spLocks noChangeArrowheads="1"/>
              </p:cNvSpPr>
              <p:nvPr/>
            </p:nvSpPr>
            <p:spPr bwMode="auto">
              <a:xfrm flipH="1">
                <a:off x="3681" y="2986"/>
                <a:ext cx="20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Q</a:t>
                </a:r>
              </a:p>
            </p:txBody>
          </p:sp>
          <p:sp>
            <p:nvSpPr>
              <p:cNvPr id="12358" name="Line 70"/>
              <p:cNvSpPr>
                <a:spLocks noChangeShapeType="1"/>
              </p:cNvSpPr>
              <p:nvPr/>
            </p:nvSpPr>
            <p:spPr bwMode="auto">
              <a:xfrm flipV="1">
                <a:off x="3739" y="300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59" name="Text Box 71"/>
              <p:cNvSpPr txBox="1">
                <a:spLocks noChangeArrowheads="1"/>
              </p:cNvSpPr>
              <p:nvPr/>
            </p:nvSpPr>
            <p:spPr bwMode="auto">
              <a:xfrm flipH="1">
                <a:off x="3896" y="2820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CLK</a:t>
                </a:r>
              </a:p>
            </p:txBody>
          </p:sp>
          <p:sp>
            <p:nvSpPr>
              <p:cNvPr id="12360" name="Text Box 72"/>
              <p:cNvSpPr txBox="1">
                <a:spLocks noChangeArrowheads="1"/>
              </p:cNvSpPr>
              <p:nvPr/>
            </p:nvSpPr>
            <p:spPr bwMode="auto">
              <a:xfrm flipH="1">
                <a:off x="3792" y="3072"/>
                <a:ext cx="34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400" b="1" i="1">
                    <a:latin typeface="Arial" charset="0"/>
                  </a:rPr>
                  <a:t>CLR</a:t>
                </a:r>
              </a:p>
            </p:txBody>
          </p:sp>
          <p:sp>
            <p:nvSpPr>
              <p:cNvPr id="12361" name="Oval 73"/>
              <p:cNvSpPr>
                <a:spLocks noChangeArrowheads="1"/>
              </p:cNvSpPr>
              <p:nvPr/>
            </p:nvSpPr>
            <p:spPr bwMode="auto">
              <a:xfrm>
                <a:off x="3936" y="3216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2362" name="Oval 74"/>
              <p:cNvSpPr>
                <a:spLocks noChangeArrowheads="1"/>
              </p:cNvSpPr>
              <p:nvPr/>
            </p:nvSpPr>
            <p:spPr bwMode="auto">
              <a:xfrm>
                <a:off x="4224" y="2880"/>
                <a:ext cx="72" cy="7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12363" name="Line 75"/>
            <p:cNvSpPr>
              <a:spLocks noChangeShapeType="1"/>
            </p:cNvSpPr>
            <p:nvPr/>
          </p:nvSpPr>
          <p:spPr bwMode="auto">
            <a:xfrm flipV="1">
              <a:off x="1728" y="3744"/>
              <a:ext cx="110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64" name="Text Box 76"/>
            <p:cNvSpPr txBox="1">
              <a:spLocks noChangeArrowheads="1"/>
            </p:cNvSpPr>
            <p:nvPr/>
          </p:nvSpPr>
          <p:spPr bwMode="auto">
            <a:xfrm>
              <a:off x="1776" y="2592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C</a:t>
              </a:r>
            </a:p>
          </p:txBody>
        </p:sp>
        <p:sp>
          <p:nvSpPr>
            <p:cNvPr id="12365" name="Text Box 77"/>
            <p:cNvSpPr txBox="1">
              <a:spLocks noChangeArrowheads="1"/>
            </p:cNvSpPr>
            <p:nvPr/>
          </p:nvSpPr>
          <p:spPr bwMode="auto">
            <a:xfrm>
              <a:off x="2736" y="2592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B</a:t>
              </a:r>
            </a:p>
          </p:txBody>
        </p:sp>
        <p:sp>
          <p:nvSpPr>
            <p:cNvPr id="12366" name="Text Box 78"/>
            <p:cNvSpPr txBox="1">
              <a:spLocks noChangeArrowheads="1"/>
            </p:cNvSpPr>
            <p:nvPr/>
          </p:nvSpPr>
          <p:spPr bwMode="auto">
            <a:xfrm>
              <a:off x="3744" y="2592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600" b="1">
                  <a:latin typeface="Arial" charset="0"/>
                </a:rPr>
                <a:t>A</a:t>
              </a:r>
            </a:p>
          </p:txBody>
        </p:sp>
        <p:sp>
          <p:nvSpPr>
            <p:cNvPr id="12367" name="Line 79"/>
            <p:cNvSpPr>
              <a:spLocks noChangeShapeType="1"/>
            </p:cNvSpPr>
            <p:nvPr/>
          </p:nvSpPr>
          <p:spPr bwMode="auto">
            <a:xfrm flipH="1">
              <a:off x="1728" y="2784"/>
              <a:ext cx="188" cy="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68" name="Text Box 80"/>
            <p:cNvSpPr txBox="1">
              <a:spLocks noChangeArrowheads="1"/>
            </p:cNvSpPr>
            <p:nvPr/>
          </p:nvSpPr>
          <p:spPr bwMode="auto">
            <a:xfrm>
              <a:off x="2666" y="3430"/>
              <a:ext cx="24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GB" sz="1600" b="1">
                  <a:latin typeface="Arial" charset="0"/>
                </a:rPr>
                <a:t>B</a:t>
              </a:r>
            </a:p>
            <a:p>
              <a:pPr eaLnBrk="0" hangingPunct="0"/>
              <a:r>
                <a:rPr lang="en-GB" sz="1600" b="1">
                  <a:latin typeface="Arial" charset="0"/>
                </a:rPr>
                <a:t>C</a:t>
              </a:r>
            </a:p>
          </p:txBody>
        </p:sp>
        <p:sp>
          <p:nvSpPr>
            <p:cNvPr id="12369" name="Line 81"/>
            <p:cNvSpPr>
              <a:spLocks noChangeShapeType="1"/>
            </p:cNvSpPr>
            <p:nvPr/>
          </p:nvSpPr>
          <p:spPr bwMode="auto">
            <a:xfrm>
              <a:off x="1728" y="2784"/>
              <a:ext cx="0" cy="96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70" name="Line 82"/>
            <p:cNvSpPr>
              <a:spLocks noChangeShapeType="1"/>
            </p:cNvSpPr>
            <p:nvPr/>
          </p:nvSpPr>
          <p:spPr bwMode="auto">
            <a:xfrm>
              <a:off x="2688" y="2976"/>
              <a:ext cx="0" cy="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71" name="Oval 83"/>
            <p:cNvSpPr>
              <a:spLocks noChangeArrowheads="1"/>
            </p:cNvSpPr>
            <p:nvPr/>
          </p:nvSpPr>
          <p:spPr bwMode="auto">
            <a:xfrm>
              <a:off x="2662" y="2949"/>
              <a:ext cx="48" cy="4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372" name="Text Box 84"/>
            <p:cNvSpPr txBox="1">
              <a:spLocks noChangeArrowheads="1"/>
            </p:cNvSpPr>
            <p:nvPr/>
          </p:nvSpPr>
          <p:spPr bwMode="auto">
            <a:xfrm>
              <a:off x="912" y="2880"/>
              <a:ext cx="72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1800">
                  <a:latin typeface="Arial" charset="0"/>
                </a:rPr>
                <a:t>All </a:t>
              </a:r>
              <a:r>
                <a:rPr lang="en-GB" sz="1800" i="1">
                  <a:latin typeface="Arial" charset="0"/>
                </a:rPr>
                <a:t>J</a:t>
              </a:r>
              <a:r>
                <a:rPr lang="en-GB" sz="1800">
                  <a:latin typeface="Arial" charset="0"/>
                </a:rPr>
                <a:t>, </a:t>
              </a:r>
              <a:r>
                <a:rPr lang="en-GB" sz="1800" i="1">
                  <a:latin typeface="Arial" charset="0"/>
                </a:rPr>
                <a:t>K</a:t>
              </a:r>
              <a:r>
                <a:rPr lang="en-GB" sz="1800">
                  <a:latin typeface="Arial" charset="0"/>
                </a:rPr>
                <a:t> inputs are 1 (HIGH).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5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924800" cy="13716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80000"/>
              </a:lnSpc>
            </a:pPr>
            <a:r>
              <a:rPr lang="en-US"/>
              <a:t>Asynchronous binary counter</a:t>
            </a:r>
          </a:p>
          <a:p>
            <a:pPr lvl="1">
              <a:lnSpc>
                <a:spcPct val="80000"/>
              </a:lnSpc>
            </a:pPr>
            <a:r>
              <a:rPr lang="en-US" sz="3200"/>
              <a:t>2-bit asynchronous binary counter </a:t>
            </a:r>
          </a:p>
          <a:p>
            <a:pPr lvl="1">
              <a:lnSpc>
                <a:spcPct val="80000"/>
              </a:lnSpc>
            </a:pPr>
            <a:r>
              <a:rPr lang="en-US" sz="3200"/>
              <a:t>3-bit asynchronous binary counter</a:t>
            </a:r>
          </a:p>
          <a:p>
            <a:pPr lvl="1">
              <a:lnSpc>
                <a:spcPct val="80000"/>
              </a:lnSpc>
            </a:pPr>
            <a:r>
              <a:rPr lang="en-US" sz="3200"/>
              <a:t>4-bit asynchronous binary counter</a:t>
            </a:r>
          </a:p>
          <a:p>
            <a:pPr lvl="1">
              <a:lnSpc>
                <a:spcPct val="80000"/>
              </a:lnSpc>
            </a:pPr>
            <a:endParaRPr lang="en-US" sz="3200"/>
          </a:p>
          <a:p>
            <a:pPr>
              <a:lnSpc>
                <a:spcPct val="80000"/>
              </a:lnSpc>
            </a:pPr>
            <a:r>
              <a:rPr lang="en-US"/>
              <a:t>Asynchronous decade counter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3077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79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080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1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924800" cy="990600"/>
          </a:xfrm>
        </p:spPr>
        <p:txBody>
          <a:bodyPr/>
          <a:lstStyle/>
          <a:p>
            <a:r>
              <a:rPr lang="en-US"/>
              <a:t>2-bit asynchronous binary counter</a:t>
            </a:r>
          </a:p>
        </p:txBody>
      </p:sp>
      <p:grpSp>
        <p:nvGrpSpPr>
          <p:cNvPr id="67588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7589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7590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7591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759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759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400800" cy="206851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4343400" cy="15875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343400"/>
            <a:ext cx="2971800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48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924800" cy="990600"/>
          </a:xfrm>
        </p:spPr>
        <p:txBody>
          <a:bodyPr/>
          <a:lstStyle/>
          <a:p>
            <a:r>
              <a:rPr lang="en-US"/>
              <a:t>3-bit asynchronous binary counter</a:t>
            </a:r>
          </a:p>
        </p:txBody>
      </p:sp>
      <p:grpSp>
        <p:nvGrpSpPr>
          <p:cNvPr id="69636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9637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9638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9639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9640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964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91000"/>
            <a:ext cx="259080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162800" cy="2235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67200"/>
            <a:ext cx="4343400" cy="191928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924800" cy="990600"/>
          </a:xfrm>
        </p:spPr>
        <p:txBody>
          <a:bodyPr/>
          <a:lstStyle/>
          <a:p>
            <a:r>
              <a:rPr lang="en-US"/>
              <a:t>4-bit asynchronous binary counter</a:t>
            </a:r>
          </a:p>
        </p:txBody>
      </p:sp>
      <p:grpSp>
        <p:nvGrpSpPr>
          <p:cNvPr id="7066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7066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7066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0663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70664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7066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6858000" cy="1985963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14800"/>
            <a:ext cx="4572000" cy="2108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/>
              <a:t>Asynchronous Counter Operation  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924800" cy="1371600"/>
          </a:xfrm>
        </p:spPr>
        <p:txBody>
          <a:bodyPr/>
          <a:lstStyle/>
          <a:p>
            <a:r>
              <a:rPr lang="en-US"/>
              <a:t>Asynchronous decade counter</a:t>
            </a:r>
          </a:p>
        </p:txBody>
      </p:sp>
      <p:grpSp>
        <p:nvGrpSpPr>
          <p:cNvPr id="6861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8613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8614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615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5076825" cy="21050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19600"/>
            <a:ext cx="3429000" cy="1800225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388</Words>
  <Application>Microsoft Office PowerPoint</Application>
  <PresentationFormat>On-screen Show (4:3)</PresentationFormat>
  <Paragraphs>103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Asynchronous Counter Operation  </vt:lpstr>
      <vt:lpstr>Introduction: Counters</vt:lpstr>
      <vt:lpstr>Asynchronous (Ripple) Counters</vt:lpstr>
      <vt:lpstr>Asyn. Counters with MOD no. &lt; 2n</vt:lpstr>
      <vt:lpstr>Asynchronous Counter Operation  </vt:lpstr>
      <vt:lpstr>Asynchronous Counter Operation  </vt:lpstr>
      <vt:lpstr>Asynchronous Counter Operation  </vt:lpstr>
      <vt:lpstr>Asynchronous Counter Operation  </vt:lpstr>
      <vt:lpstr>Asynchronous Counter Operation  </vt:lpstr>
      <vt:lpstr>Asyn. Counters with MOD no. &lt; 2n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Counter Operation  </dc:title>
  <dc:creator>Bagubali</dc:creator>
  <cp:lastModifiedBy>Bagubali</cp:lastModifiedBy>
  <cp:revision>2</cp:revision>
  <dcterms:created xsi:type="dcterms:W3CDTF">2012-09-20T09:34:11Z</dcterms:created>
  <dcterms:modified xsi:type="dcterms:W3CDTF">2012-09-20T09:51:45Z</dcterms:modified>
</cp:coreProperties>
</file>